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docProps/custom.xml" ContentType="application/vnd.openxmlformats-officedocument.custom-properti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62" r:id="rId2"/>
    <p:sldId id="263" r:id="rId3"/>
    <p:sldId id="280" r:id="rId4"/>
    <p:sldId id="264" r:id="rId5"/>
    <p:sldId id="265" r:id="rId6"/>
    <p:sldId id="266" r:id="rId7"/>
    <p:sldId id="267" r:id="rId8"/>
    <p:sldId id="268" r:id="rId9"/>
    <p:sldId id="269" r:id="rId10"/>
    <p:sldId id="270" r:id="rId11"/>
    <p:sldId id="271" r:id="rId12"/>
    <p:sldId id="277" r:id="rId13"/>
    <p:sldId id="281" r:id="rId14"/>
    <p:sldId id="278" r:id="rId15"/>
    <p:sldId id="279" r:id="rId16"/>
    <p:sldId id="273" r:id="rId17"/>
    <p:sldId id="275" r:id="rId18"/>
    <p:sldId id="276" r:id="rId19"/>
    <p:sldId id="274" r:id="rId20"/>
  </p:sldIdLst>
  <p:sldSz cx="12192000" cy="6864350"/>
  <p:notesSz cx="12192000" cy="686435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717" autoAdjust="0"/>
  </p:normalViewPr>
  <p:slideViewPr>
    <p:cSldViewPr>
      <p:cViewPr varScale="1">
        <p:scale>
          <a:sx n="77" d="100"/>
          <a:sy n="77" d="100"/>
        </p:scale>
        <p:origin x="-90" y="-516"/>
      </p:cViewPr>
      <p:guideLst>
        <p:guide orient="horz" pos="2880"/>
        <p:guide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7ED148-E4A9-433F-B0A1-D970DE3E0A9A}" type="datetimeFigureOut">
              <a:rPr lang="en-US" smtClean="0"/>
              <a:pPr/>
              <a:t>10/1/2023</a:t>
            </a:fld>
            <a:endParaRPr lang="en-US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0" y="514350"/>
            <a:ext cx="4572000" cy="2574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1219200" y="3260725"/>
            <a:ext cx="9753600" cy="30892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6519863"/>
            <a:ext cx="52832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6905625" y="6519863"/>
            <a:ext cx="52832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7EA6A5-CC91-4C4A-8B4D-502AB643C63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876" y="2127948"/>
            <a:ext cx="10368598" cy="144151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9752" y="3844036"/>
            <a:ext cx="8538845" cy="17160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10/1/2023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10/1/2023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917" y="1578800"/>
            <a:ext cx="5306282" cy="45304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82150" y="1578800"/>
            <a:ext cx="5306282" cy="45304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10/1/2023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10/1/2023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10/1/2023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12194540" cy="6860540"/>
          </a:xfrm>
          <a:custGeom>
            <a:avLst/>
            <a:gdLst/>
            <a:ahLst/>
            <a:cxnLst/>
            <a:rect l="l" t="t" r="r" b="b"/>
            <a:pathLst>
              <a:path w="12194540" h="6860540">
                <a:moveTo>
                  <a:pt x="0" y="6860540"/>
                </a:moveTo>
                <a:lnTo>
                  <a:pt x="12194540" y="6860540"/>
                </a:lnTo>
                <a:lnTo>
                  <a:pt x="12194540" y="0"/>
                </a:lnTo>
                <a:lnTo>
                  <a:pt x="0" y="0"/>
                </a:lnTo>
                <a:lnTo>
                  <a:pt x="0" y="6860540"/>
                </a:lnTo>
                <a:close/>
              </a:path>
            </a:pathLst>
          </a:custGeom>
          <a:solidFill>
            <a:srgbClr val="F0E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09917" y="274574"/>
            <a:ext cx="10978515" cy="10982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917" y="1578800"/>
            <a:ext cx="10978515" cy="45304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7439" y="6383845"/>
            <a:ext cx="3903472" cy="34321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917" y="6383845"/>
            <a:ext cx="2805620" cy="34321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10/1/2023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82812" y="6383845"/>
            <a:ext cx="2805620" cy="34321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rektabooking-web-int.azurewebsites.net/" TargetMode="External"/><Relationship Id="rId7" Type="http://schemas.openxmlformats.org/officeDocument/2006/relationships/image" Target="../media/image5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rektabooking-web-int.azurewebsites.net/" TargetMode="External"/><Relationship Id="rId7" Type="http://schemas.openxmlformats.org/officeDocument/2006/relationships/image" Target="../media/image5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hyperlink" Target="https://rektabooking-web-int.azurewebsites.net/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4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7.png"/><Relationship Id="rId4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png"/><Relationship Id="rId7" Type="http://schemas.openxmlformats.org/officeDocument/2006/relationships/image" Target="../media/image2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hyperlink" Target="http://www.wdroge.org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3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3.png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rostokąt 17"/>
          <p:cNvSpPr/>
          <p:nvPr/>
        </p:nvSpPr>
        <p:spPr>
          <a:xfrm>
            <a:off x="0" y="0"/>
            <a:ext cx="12192000" cy="686435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00600" y="3432175"/>
            <a:ext cx="4409168" cy="3095095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1200" y="3279775"/>
            <a:ext cx="2606819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10600" y="307975"/>
            <a:ext cx="3352800" cy="46895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38600" y="536575"/>
            <a:ext cx="4114800" cy="3127953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noFill/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1000" y="307975"/>
            <a:ext cx="32766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pole tekstowe 12"/>
          <p:cNvSpPr txBox="1"/>
          <p:nvPr/>
        </p:nvSpPr>
        <p:spPr>
          <a:xfrm>
            <a:off x="381000" y="1679575"/>
            <a:ext cx="3276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00" smtClean="0"/>
              <a:t>projekt nr </a:t>
            </a:r>
            <a:r>
              <a:rPr lang="pl-PL" sz="1100" b="1" smtClean="0"/>
              <a:t>NORW.19.01.04-14-0016/20 </a:t>
            </a:r>
            <a:r>
              <a:rPr lang="pl-PL" sz="1100" smtClean="0"/>
              <a:t>pn. </a:t>
            </a:r>
            <a:r>
              <a:rPr lang="pl-PL" sz="1100" b="1" smtClean="0"/>
              <a:t>„ Baza danych i platforma rezerwacyjna ośrodków na terenie Polski dla osób z ograniczeniem mobilności” , </a:t>
            </a:r>
            <a:r>
              <a:rPr lang="pl-PL" sz="1100" smtClean="0"/>
              <a:t>w ramach Programu „Rozwój przedsiębiorczości i Innowacje”, Norweski Mechanizm Finansowy 2014-2020, schemat NORW.19.01.04 Schemat małych grantów dla przedsiębiorczych kobiet - Small Grants Schemes for female enterprises.</a:t>
            </a:r>
          </a:p>
        </p:txBody>
      </p:sp>
      <p:sp>
        <p:nvSpPr>
          <p:cNvPr id="16" name="pole tekstowe 15"/>
          <p:cNvSpPr txBox="1"/>
          <p:nvPr/>
        </p:nvSpPr>
        <p:spPr>
          <a:xfrm>
            <a:off x="228600" y="3203575"/>
            <a:ext cx="1676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b="1" smtClean="0"/>
              <a:t>4 Raporty z przeprowadzonych badań rynku przez INN Doradztwo</a:t>
            </a:r>
            <a:endParaRPr lang="en-US" sz="1400" b="1"/>
          </a:p>
        </p:txBody>
      </p:sp>
      <p:sp>
        <p:nvSpPr>
          <p:cNvPr id="17" name="pole tekstowe 16"/>
          <p:cNvSpPr txBox="1"/>
          <p:nvPr/>
        </p:nvSpPr>
        <p:spPr>
          <a:xfrm>
            <a:off x="10363200" y="6327775"/>
            <a:ext cx="121539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smtClean="0"/>
              <a:t>© A. Blandzi 2023</a:t>
            </a:r>
            <a:endParaRPr lang="en-US" sz="1100"/>
          </a:p>
        </p:txBody>
      </p:sp>
      <p:pic>
        <p:nvPicPr>
          <p:cNvPr id="1031" name="Picture 7" descr="C:\Users\User\Desktop\Granty\Norweski\PARP_zdjecia_raport\wizytówka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4800" y="4346575"/>
            <a:ext cx="1752600" cy="1105807"/>
          </a:xfrm>
          <a:prstGeom prst="rect">
            <a:avLst/>
          </a:prstGeom>
          <a:noFill/>
        </p:spPr>
      </p:pic>
      <p:pic>
        <p:nvPicPr>
          <p:cNvPr id="1032" name="Picture 8" descr="C:\Users\User\Desktop\Granty\Norweski\PARP_zdjecia_raport\Alina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38200" y="5565775"/>
            <a:ext cx="974558" cy="990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rostokąt 17"/>
          <p:cNvSpPr/>
          <p:nvPr/>
        </p:nvSpPr>
        <p:spPr>
          <a:xfrm>
            <a:off x="0" y="0"/>
            <a:ext cx="12192000" cy="686435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307975"/>
            <a:ext cx="32766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pole tekstowe 12"/>
          <p:cNvSpPr txBox="1"/>
          <p:nvPr/>
        </p:nvSpPr>
        <p:spPr>
          <a:xfrm>
            <a:off x="381000" y="1679575"/>
            <a:ext cx="3276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00" smtClean="0"/>
              <a:t>projekt nr </a:t>
            </a:r>
            <a:r>
              <a:rPr lang="pl-PL" sz="1100" b="1" smtClean="0"/>
              <a:t>NORW.19.01.04-14-0016/20 </a:t>
            </a:r>
            <a:r>
              <a:rPr lang="pl-PL" sz="1100" smtClean="0"/>
              <a:t>pn. </a:t>
            </a:r>
            <a:r>
              <a:rPr lang="pl-PL" sz="1100" b="1" smtClean="0"/>
              <a:t>„ Baza danych i platforma rezerwacyjna ośrodków na terenie Polski dla osób z ograniczeniem mobilności” , </a:t>
            </a:r>
            <a:r>
              <a:rPr lang="pl-PL" sz="1100" smtClean="0"/>
              <a:t>w ramach Programu „Rozwój przedsiębiorczości i Innowacje”, Norweski Mechanizm Finansowy 2014-2020, schemat NORW.19.01.04 Schemat małych grantów dla przedsiębiorczych kobiet - Small Grants Schemes for female enterprises.</a:t>
            </a:r>
          </a:p>
        </p:txBody>
      </p:sp>
      <p:sp>
        <p:nvSpPr>
          <p:cNvPr id="16" name="pole tekstowe 15"/>
          <p:cNvSpPr txBox="1"/>
          <p:nvPr/>
        </p:nvSpPr>
        <p:spPr>
          <a:xfrm>
            <a:off x="304800" y="3203575"/>
            <a:ext cx="3810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b="1" smtClean="0"/>
              <a:t>Tworzenie aplikacji bookingowej  </a:t>
            </a:r>
          </a:p>
          <a:p>
            <a:pPr algn="ctr"/>
            <a:r>
              <a:rPr lang="pl-PL" sz="1400" b="1" smtClean="0"/>
              <a:t>obiektów noclegowych .</a:t>
            </a:r>
          </a:p>
          <a:p>
            <a:pPr algn="ctr"/>
            <a:r>
              <a:rPr lang="pl-PL" sz="1400" b="1" smtClean="0"/>
              <a:t>Partner norweski firma </a:t>
            </a:r>
          </a:p>
          <a:p>
            <a:pPr algn="ctr"/>
            <a:r>
              <a:rPr lang="pl-PL" sz="1400" b="1" smtClean="0"/>
              <a:t>Forte Digital Oslo</a:t>
            </a:r>
            <a:endParaRPr lang="en-US" sz="1400" b="1"/>
          </a:p>
        </p:txBody>
      </p:sp>
      <p:sp>
        <p:nvSpPr>
          <p:cNvPr id="17" name="pole tekstowe 16"/>
          <p:cNvSpPr txBox="1"/>
          <p:nvPr/>
        </p:nvSpPr>
        <p:spPr>
          <a:xfrm>
            <a:off x="9525000" y="6327775"/>
            <a:ext cx="121539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smtClean="0"/>
              <a:t>© A. Blandzi 2023</a:t>
            </a:r>
            <a:endParaRPr lang="en-US" sz="1100"/>
          </a:p>
        </p:txBody>
      </p:sp>
      <p:sp>
        <p:nvSpPr>
          <p:cNvPr id="21" name="pole tekstowe 20"/>
          <p:cNvSpPr txBox="1"/>
          <p:nvPr/>
        </p:nvSpPr>
        <p:spPr>
          <a:xfrm>
            <a:off x="685800" y="5184775"/>
            <a:ext cx="2895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b="1" smtClean="0"/>
              <a:t>Informacje o partnerstwie na stronie Partnera:</a:t>
            </a:r>
          </a:p>
          <a:p>
            <a:r>
              <a:rPr lang="pl-PL" sz="1400" b="1" smtClean="0"/>
              <a:t>https://fortedigital.no/en/partnere</a:t>
            </a:r>
          </a:p>
          <a:p>
            <a:endParaRPr lang="en-US" sz="1400" b="1"/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4270375"/>
            <a:ext cx="70485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3600" y="307975"/>
            <a:ext cx="593563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62400" y="3355975"/>
            <a:ext cx="4511934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rostokąt 17"/>
          <p:cNvSpPr/>
          <p:nvPr/>
        </p:nvSpPr>
        <p:spPr>
          <a:xfrm>
            <a:off x="0" y="0"/>
            <a:ext cx="12192000" cy="686435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307975"/>
            <a:ext cx="32766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pole tekstowe 12"/>
          <p:cNvSpPr txBox="1"/>
          <p:nvPr/>
        </p:nvSpPr>
        <p:spPr>
          <a:xfrm>
            <a:off x="381000" y="1679575"/>
            <a:ext cx="3276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00" smtClean="0"/>
              <a:t>projekt nr </a:t>
            </a:r>
            <a:r>
              <a:rPr lang="pl-PL" sz="1100" b="1" smtClean="0"/>
              <a:t>NORW.19.01.04-14-0016/20 </a:t>
            </a:r>
            <a:r>
              <a:rPr lang="pl-PL" sz="1100" smtClean="0"/>
              <a:t>pn. </a:t>
            </a:r>
            <a:r>
              <a:rPr lang="pl-PL" sz="1100" b="1" smtClean="0"/>
              <a:t>„ Baza danych i platforma rezerwacyjna ośrodków na terenie Polski dla osób z ograniczeniem mobilności” , </a:t>
            </a:r>
            <a:r>
              <a:rPr lang="pl-PL" sz="1100" smtClean="0"/>
              <a:t>w ramach Programu „Rozwój przedsiębiorczości i Innowacje”, Norweski Mechanizm Finansowy 2014-2020, schemat NORW.19.01.04 Schemat małych grantów dla przedsiębiorczych kobiet - Small Grants Schemes for female enterprises.</a:t>
            </a:r>
          </a:p>
        </p:txBody>
      </p:sp>
      <p:sp>
        <p:nvSpPr>
          <p:cNvPr id="16" name="pole tekstowe 15"/>
          <p:cNvSpPr txBox="1"/>
          <p:nvPr/>
        </p:nvSpPr>
        <p:spPr>
          <a:xfrm>
            <a:off x="304800" y="3203575"/>
            <a:ext cx="381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b="1" smtClean="0"/>
              <a:t>Beneficjent:  Rekta Consulting</a:t>
            </a:r>
          </a:p>
          <a:p>
            <a:r>
              <a:rPr lang="en-US" sz="1400" b="1" smtClean="0"/>
              <a:t>rekta.pl</a:t>
            </a:r>
            <a:endParaRPr lang="en-US" sz="1400" b="1"/>
          </a:p>
        </p:txBody>
      </p:sp>
      <p:sp>
        <p:nvSpPr>
          <p:cNvPr id="17" name="pole tekstowe 16"/>
          <p:cNvSpPr txBox="1"/>
          <p:nvPr/>
        </p:nvSpPr>
        <p:spPr>
          <a:xfrm>
            <a:off x="9982200" y="6175375"/>
            <a:ext cx="121539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smtClean="0"/>
              <a:t>© A. Blandzi 2023</a:t>
            </a:r>
            <a:endParaRPr lang="en-US" sz="1100"/>
          </a:p>
        </p:txBody>
      </p:sp>
      <p:sp>
        <p:nvSpPr>
          <p:cNvPr id="21" name="pole tekstowe 20"/>
          <p:cNvSpPr txBox="1"/>
          <p:nvPr/>
        </p:nvSpPr>
        <p:spPr>
          <a:xfrm>
            <a:off x="304800" y="5489575"/>
            <a:ext cx="28956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b="1" smtClean="0"/>
              <a:t>Informacje o  grancie i partnerstwie</a:t>
            </a:r>
          </a:p>
          <a:p>
            <a:r>
              <a:rPr lang="pl-PL" sz="1400" b="1" smtClean="0"/>
              <a:t>https://rekta.pl/fundusze-norweskie/</a:t>
            </a:r>
            <a:endParaRPr lang="en-US" sz="1400" b="1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5200" y="2974975"/>
            <a:ext cx="6174039" cy="3567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48400" y="231775"/>
            <a:ext cx="5722558" cy="425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" y="4498975"/>
            <a:ext cx="3460652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rostokąt 17"/>
          <p:cNvSpPr/>
          <p:nvPr/>
        </p:nvSpPr>
        <p:spPr>
          <a:xfrm>
            <a:off x="0" y="0"/>
            <a:ext cx="12192000" cy="686435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307975"/>
            <a:ext cx="32766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pole tekstowe 12"/>
          <p:cNvSpPr txBox="1"/>
          <p:nvPr/>
        </p:nvSpPr>
        <p:spPr>
          <a:xfrm>
            <a:off x="381000" y="1679575"/>
            <a:ext cx="3276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00" smtClean="0"/>
              <a:t>projekt nr </a:t>
            </a:r>
            <a:r>
              <a:rPr lang="pl-PL" sz="1100" b="1" smtClean="0"/>
              <a:t>NORW.19.01.04-14-0016/20 </a:t>
            </a:r>
            <a:r>
              <a:rPr lang="pl-PL" sz="1100" smtClean="0"/>
              <a:t>pn. </a:t>
            </a:r>
            <a:r>
              <a:rPr lang="pl-PL" sz="1100" b="1" smtClean="0"/>
              <a:t>„ Baza danych i platforma rezerwacyjna ośrodków na terenie Polski dla osób z ograniczeniem mobilności” , </a:t>
            </a:r>
            <a:r>
              <a:rPr lang="pl-PL" sz="1100" smtClean="0"/>
              <a:t>w ramach Programu „Rozwój przedsiębiorczości i Innowacje”, Norweski Mechanizm Finansowy 2014-2020, schemat NORW.19.01.04 Schemat małych grantów dla przedsiębiorczych kobiet - Small Grants Schemes for female enterprises.</a:t>
            </a:r>
          </a:p>
        </p:txBody>
      </p:sp>
      <p:sp>
        <p:nvSpPr>
          <p:cNvPr id="16" name="pole tekstowe 15"/>
          <p:cNvSpPr txBox="1"/>
          <p:nvPr/>
        </p:nvSpPr>
        <p:spPr>
          <a:xfrm>
            <a:off x="304800" y="3203575"/>
            <a:ext cx="3810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b="1" smtClean="0"/>
              <a:t>Beneficjent:  Rekta Consulting</a:t>
            </a:r>
          </a:p>
          <a:p>
            <a:r>
              <a:rPr lang="en-US" sz="1400" b="1" smtClean="0"/>
              <a:t>rekta.pl</a:t>
            </a:r>
            <a:endParaRPr lang="pl-PL" sz="1400" b="1" smtClean="0"/>
          </a:p>
          <a:p>
            <a:endParaRPr lang="pl-PL" sz="1400" b="1" smtClean="0"/>
          </a:p>
          <a:p>
            <a:r>
              <a:rPr lang="pl-PL" sz="1400" b="1" smtClean="0"/>
              <a:t>KOMUNIKACJA, PUBLIC RELATION, </a:t>
            </a:r>
          </a:p>
          <a:p>
            <a:r>
              <a:rPr lang="pl-PL" sz="1400" b="1" smtClean="0"/>
              <a:t>Spotkania dla mediów, informacje o PARP</a:t>
            </a:r>
          </a:p>
          <a:p>
            <a:r>
              <a:rPr lang="pl-PL" sz="1400" b="1" smtClean="0"/>
              <a:t>na stronie firmowej rekta.pl</a:t>
            </a:r>
            <a:endParaRPr lang="en-US" sz="1400" b="1"/>
          </a:p>
        </p:txBody>
      </p:sp>
      <p:sp>
        <p:nvSpPr>
          <p:cNvPr id="17" name="pole tekstowe 16"/>
          <p:cNvSpPr txBox="1"/>
          <p:nvPr/>
        </p:nvSpPr>
        <p:spPr>
          <a:xfrm>
            <a:off x="838200" y="5946775"/>
            <a:ext cx="121539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smtClean="0"/>
              <a:t>© A. Blandzi 2023</a:t>
            </a:r>
            <a:endParaRPr lang="en-US" sz="1100"/>
          </a:p>
        </p:txBody>
      </p:sp>
      <p:sp>
        <p:nvSpPr>
          <p:cNvPr id="21" name="pole tekstowe 20"/>
          <p:cNvSpPr txBox="1"/>
          <p:nvPr/>
        </p:nvSpPr>
        <p:spPr>
          <a:xfrm>
            <a:off x="228600" y="5108575"/>
            <a:ext cx="3352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b="1" smtClean="0"/>
              <a:t>https://rekta.pl/fundusze-norweskie/</a:t>
            </a:r>
            <a:endParaRPr lang="en-US" sz="1400" b="1"/>
          </a:p>
        </p:txBody>
      </p:sp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53400" y="3813175"/>
            <a:ext cx="3251035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00800" y="231775"/>
            <a:ext cx="5497702" cy="3367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2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57600" y="2060575"/>
            <a:ext cx="3847714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rostokąt 17"/>
          <p:cNvSpPr/>
          <p:nvPr/>
        </p:nvSpPr>
        <p:spPr>
          <a:xfrm>
            <a:off x="0" y="0"/>
            <a:ext cx="12192000" cy="686435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307975"/>
            <a:ext cx="32766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pole tekstowe 12"/>
          <p:cNvSpPr txBox="1"/>
          <p:nvPr/>
        </p:nvSpPr>
        <p:spPr>
          <a:xfrm>
            <a:off x="381000" y="1679575"/>
            <a:ext cx="3276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00" smtClean="0"/>
              <a:t>projekt nr </a:t>
            </a:r>
            <a:r>
              <a:rPr lang="pl-PL" sz="1100" b="1" smtClean="0"/>
              <a:t>NORW.19.01.04-14-0016/20 </a:t>
            </a:r>
            <a:r>
              <a:rPr lang="pl-PL" sz="1100" smtClean="0"/>
              <a:t>pn. </a:t>
            </a:r>
            <a:r>
              <a:rPr lang="pl-PL" sz="1100" b="1" smtClean="0"/>
              <a:t>„ Baza danych i platforma rezerwacyjna ośrodków na terenie Polski dla osób z ograniczeniem mobilności” , </a:t>
            </a:r>
            <a:r>
              <a:rPr lang="pl-PL" sz="1100" smtClean="0"/>
              <a:t>w ramach Programu „Rozwój przedsiębiorczości i Innowacje”, Norweski Mechanizm Finansowy 2014-2020, schemat NORW.19.01.04 Schemat małych grantów dla przedsiębiorczych kobiet - Small Grants Schemes for female enterprises.</a:t>
            </a:r>
          </a:p>
        </p:txBody>
      </p:sp>
      <p:sp>
        <p:nvSpPr>
          <p:cNvPr id="16" name="pole tekstowe 15"/>
          <p:cNvSpPr txBox="1"/>
          <p:nvPr/>
        </p:nvSpPr>
        <p:spPr>
          <a:xfrm>
            <a:off x="304800" y="3203575"/>
            <a:ext cx="38100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b="1" smtClean="0"/>
              <a:t>Beneficjent:  Rekta Consulting</a:t>
            </a:r>
          </a:p>
          <a:p>
            <a:r>
              <a:rPr lang="en-US" sz="1400" b="1" smtClean="0"/>
              <a:t>rekta.pl</a:t>
            </a:r>
            <a:endParaRPr lang="pl-PL" sz="1400" b="1" smtClean="0"/>
          </a:p>
          <a:p>
            <a:endParaRPr lang="pl-PL" sz="1400" b="1" smtClean="0"/>
          </a:p>
          <a:p>
            <a:r>
              <a:rPr lang="pl-PL" sz="1400" b="1" smtClean="0"/>
              <a:t>KOMUNIKACJA, PUBLIC RELATION, </a:t>
            </a:r>
          </a:p>
          <a:p>
            <a:r>
              <a:rPr lang="pl-PL" sz="1400" b="1" smtClean="0"/>
              <a:t>Spotkania dla mediów, informacje o PARP</a:t>
            </a:r>
          </a:p>
          <a:p>
            <a:r>
              <a:rPr lang="pl-PL" sz="1400" b="1" smtClean="0"/>
              <a:t>na stronie firmowej </a:t>
            </a:r>
            <a:r>
              <a:rPr lang="pl-PL" sz="1400" b="1" smtClean="0"/>
              <a:t>rekta.pl</a:t>
            </a:r>
          </a:p>
          <a:p>
            <a:endParaRPr lang="pl-PL" sz="1400" b="1" smtClean="0"/>
          </a:p>
          <a:p>
            <a:r>
              <a:rPr lang="pl-PL" sz="1400" b="1" smtClean="0"/>
              <a:t>Relacje z konferencji prasowych</a:t>
            </a:r>
          </a:p>
          <a:p>
            <a:r>
              <a:rPr lang="pl-PL" sz="1400" b="1" smtClean="0"/>
              <a:t>i realizacji projektu na stronach www firmy</a:t>
            </a:r>
            <a:endParaRPr lang="en-US" sz="1400" b="1"/>
          </a:p>
        </p:txBody>
      </p:sp>
      <p:sp>
        <p:nvSpPr>
          <p:cNvPr id="17" name="pole tekstowe 16"/>
          <p:cNvSpPr txBox="1"/>
          <p:nvPr/>
        </p:nvSpPr>
        <p:spPr>
          <a:xfrm>
            <a:off x="838200" y="5946775"/>
            <a:ext cx="121539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smtClean="0"/>
              <a:t>© A. Blandzi 2023</a:t>
            </a:r>
            <a:endParaRPr lang="en-US" sz="1100"/>
          </a:p>
        </p:txBody>
      </p:sp>
      <p:sp>
        <p:nvSpPr>
          <p:cNvPr id="21" name="pole tekstowe 20"/>
          <p:cNvSpPr txBox="1"/>
          <p:nvPr/>
        </p:nvSpPr>
        <p:spPr>
          <a:xfrm>
            <a:off x="228600" y="5565775"/>
            <a:ext cx="3352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b="1" smtClean="0"/>
              <a:t>https://rekta.pl/fundusze-norweskie/</a:t>
            </a:r>
            <a:endParaRPr lang="en-US" sz="1400" b="1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4800" y="917575"/>
            <a:ext cx="4394247" cy="5214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10400" y="307975"/>
            <a:ext cx="2997934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144000" y="1298575"/>
            <a:ext cx="2895600" cy="5185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rostokąt 17"/>
          <p:cNvSpPr/>
          <p:nvPr/>
        </p:nvSpPr>
        <p:spPr>
          <a:xfrm>
            <a:off x="0" y="0"/>
            <a:ext cx="12192000" cy="686435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307975"/>
            <a:ext cx="32766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pole tekstowe 12"/>
          <p:cNvSpPr txBox="1"/>
          <p:nvPr/>
        </p:nvSpPr>
        <p:spPr>
          <a:xfrm>
            <a:off x="381000" y="1679575"/>
            <a:ext cx="3276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00" smtClean="0"/>
              <a:t>projekt nr </a:t>
            </a:r>
            <a:r>
              <a:rPr lang="pl-PL" sz="1100" b="1" smtClean="0"/>
              <a:t>NORW.19.01.04-14-0016/20 </a:t>
            </a:r>
            <a:r>
              <a:rPr lang="pl-PL" sz="1100" smtClean="0"/>
              <a:t>pn. </a:t>
            </a:r>
            <a:r>
              <a:rPr lang="pl-PL" sz="1100" b="1" smtClean="0"/>
              <a:t>„ Baza danych i platforma rezerwacyjna ośrodków na terenie Polski dla osób z ograniczeniem mobilności” , </a:t>
            </a:r>
            <a:r>
              <a:rPr lang="pl-PL" sz="1100" smtClean="0"/>
              <a:t>w ramach Programu „Rozwój przedsiębiorczości i Innowacje”, Norweski Mechanizm Finansowy 2014-2020, schemat NORW.19.01.04 Schemat małych grantów dla przedsiębiorczych kobiet - Small Grants Schemes for female enterprises.</a:t>
            </a:r>
          </a:p>
        </p:txBody>
      </p:sp>
      <p:sp>
        <p:nvSpPr>
          <p:cNvPr id="16" name="pole tekstowe 15"/>
          <p:cNvSpPr txBox="1"/>
          <p:nvPr/>
        </p:nvSpPr>
        <p:spPr>
          <a:xfrm>
            <a:off x="304800" y="3203575"/>
            <a:ext cx="38100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b="1" smtClean="0"/>
              <a:t>Beneficjent:  Rekta Consulting</a:t>
            </a:r>
          </a:p>
          <a:p>
            <a:r>
              <a:rPr lang="en-US" sz="1400" b="1" smtClean="0"/>
              <a:t>rekta.pl</a:t>
            </a:r>
            <a:endParaRPr lang="pl-PL" sz="1400" b="1" smtClean="0"/>
          </a:p>
          <a:p>
            <a:endParaRPr lang="pl-PL" sz="1400" b="1" smtClean="0"/>
          </a:p>
          <a:p>
            <a:r>
              <a:rPr lang="pl-PL" sz="1400" b="1" smtClean="0"/>
              <a:t>KOMUNIKACJA, PUBLIC RELATION</a:t>
            </a:r>
          </a:p>
          <a:p>
            <a:endParaRPr lang="pl-PL" sz="1400" b="1" smtClean="0"/>
          </a:p>
          <a:p>
            <a:r>
              <a:rPr lang="pl-PL" sz="1400" b="1" smtClean="0"/>
              <a:t>Konferencja prasowa otwierająca projekt „Wakacje marzeń, dostępne dla wszystkich”</a:t>
            </a:r>
          </a:p>
          <a:p>
            <a:r>
              <a:rPr lang="pl-PL" sz="1400" b="1" smtClean="0"/>
              <a:t>09.02.2022 Warszawa</a:t>
            </a:r>
          </a:p>
          <a:p>
            <a:endParaRPr lang="en-US" sz="1400" b="1"/>
          </a:p>
        </p:txBody>
      </p:sp>
      <p:sp>
        <p:nvSpPr>
          <p:cNvPr id="17" name="pole tekstowe 16"/>
          <p:cNvSpPr txBox="1"/>
          <p:nvPr/>
        </p:nvSpPr>
        <p:spPr>
          <a:xfrm>
            <a:off x="838200" y="5946775"/>
            <a:ext cx="121539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smtClean="0"/>
              <a:t>© A. Blandzi 2023</a:t>
            </a:r>
            <a:endParaRPr lang="en-US" sz="1100"/>
          </a:p>
        </p:txBody>
      </p:sp>
      <p:sp>
        <p:nvSpPr>
          <p:cNvPr id="21" name="pole tekstowe 20"/>
          <p:cNvSpPr txBox="1"/>
          <p:nvPr/>
        </p:nvSpPr>
        <p:spPr>
          <a:xfrm>
            <a:off x="304800" y="5184775"/>
            <a:ext cx="3352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b="1" smtClean="0"/>
              <a:t>https://rekta.pl/konferencja-prasowa-otwierajaca-projekt/</a:t>
            </a:r>
            <a:endParaRPr lang="en-US" sz="1400" b="1"/>
          </a:p>
        </p:txBody>
      </p:sp>
      <p:pic>
        <p:nvPicPr>
          <p:cNvPr id="11" name="Obraz 10" descr="Konferncja_lut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67200" y="1146175"/>
            <a:ext cx="7282832" cy="411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rostokąt 17"/>
          <p:cNvSpPr/>
          <p:nvPr/>
        </p:nvSpPr>
        <p:spPr>
          <a:xfrm>
            <a:off x="0" y="0"/>
            <a:ext cx="12192000" cy="686435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307975"/>
            <a:ext cx="32766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pole tekstowe 12"/>
          <p:cNvSpPr txBox="1"/>
          <p:nvPr/>
        </p:nvSpPr>
        <p:spPr>
          <a:xfrm>
            <a:off x="381000" y="1679575"/>
            <a:ext cx="3276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00" smtClean="0"/>
              <a:t>projekt nr </a:t>
            </a:r>
            <a:r>
              <a:rPr lang="pl-PL" sz="1100" b="1" smtClean="0"/>
              <a:t>NORW.19.01.04-14-0016/20 </a:t>
            </a:r>
            <a:r>
              <a:rPr lang="pl-PL" sz="1100" smtClean="0"/>
              <a:t>pn. </a:t>
            </a:r>
            <a:r>
              <a:rPr lang="pl-PL" sz="1100" b="1" smtClean="0"/>
              <a:t>„ Baza danych i platforma rezerwacyjna ośrodków na terenie Polski dla osób z ograniczeniem mobilności” , </a:t>
            </a:r>
            <a:r>
              <a:rPr lang="pl-PL" sz="1100" smtClean="0"/>
              <a:t>w ramach Programu „Rozwój przedsiębiorczości i Innowacje”, Norweski Mechanizm Finansowy 2014-2020, schemat NORW.19.01.04 Schemat małych grantów dla przedsiębiorczych kobiet - Small Grants Schemes for female enterprises.</a:t>
            </a:r>
          </a:p>
        </p:txBody>
      </p:sp>
      <p:sp>
        <p:nvSpPr>
          <p:cNvPr id="16" name="pole tekstowe 15"/>
          <p:cNvSpPr txBox="1"/>
          <p:nvPr/>
        </p:nvSpPr>
        <p:spPr>
          <a:xfrm>
            <a:off x="304800" y="3203575"/>
            <a:ext cx="381000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b="1" smtClean="0"/>
              <a:t>Beneficjent:  Rekta Consulting</a:t>
            </a:r>
          </a:p>
          <a:p>
            <a:r>
              <a:rPr lang="en-US" sz="1400" b="1" smtClean="0"/>
              <a:t>rekta.pl</a:t>
            </a:r>
            <a:endParaRPr lang="pl-PL" sz="1400" b="1" smtClean="0"/>
          </a:p>
          <a:p>
            <a:endParaRPr lang="pl-PL" sz="1400" b="1" smtClean="0"/>
          </a:p>
          <a:p>
            <a:r>
              <a:rPr lang="pl-PL" sz="1400" b="1" smtClean="0"/>
              <a:t>KOMUNIKACJA, PUBLIC RELATION</a:t>
            </a:r>
          </a:p>
          <a:p>
            <a:endParaRPr lang="pl-PL" sz="1400" b="1" smtClean="0"/>
          </a:p>
          <a:p>
            <a:r>
              <a:rPr lang="pl-PL" sz="1400" b="1" smtClean="0"/>
              <a:t>Konferencja prasowa – przebieg realizacji projektu „Wakacje marzeń, dostępne dla </a:t>
            </a:r>
            <a:r>
              <a:rPr lang="pl-PL" sz="1400" b="1" smtClean="0"/>
              <a:t>wszystkich</a:t>
            </a:r>
            <a:r>
              <a:rPr lang="pl-PL" sz="1400" b="1" smtClean="0"/>
              <a:t>”</a:t>
            </a:r>
          </a:p>
          <a:p>
            <a:endParaRPr lang="pl-PL" sz="1400" b="1" smtClean="0"/>
          </a:p>
          <a:p>
            <a:r>
              <a:rPr lang="pl-PL" sz="1400" b="1" smtClean="0"/>
              <a:t>11</a:t>
            </a:r>
            <a:r>
              <a:rPr lang="pl-PL" sz="1400" b="1" smtClean="0"/>
              <a:t>.05.2023 </a:t>
            </a:r>
            <a:r>
              <a:rPr lang="pl-PL" sz="1400" b="1" smtClean="0"/>
              <a:t>Warszawa</a:t>
            </a:r>
          </a:p>
          <a:p>
            <a:endParaRPr lang="en-US" sz="1400" b="1"/>
          </a:p>
        </p:txBody>
      </p:sp>
      <p:sp>
        <p:nvSpPr>
          <p:cNvPr id="17" name="pole tekstowe 16"/>
          <p:cNvSpPr txBox="1"/>
          <p:nvPr/>
        </p:nvSpPr>
        <p:spPr>
          <a:xfrm>
            <a:off x="10439400" y="6327775"/>
            <a:ext cx="121539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smtClean="0"/>
              <a:t>© A. Blandzi 2023</a:t>
            </a:r>
            <a:endParaRPr lang="en-US" sz="1100"/>
          </a:p>
        </p:txBody>
      </p:sp>
      <p:sp>
        <p:nvSpPr>
          <p:cNvPr id="21" name="pole tekstowe 20"/>
          <p:cNvSpPr txBox="1"/>
          <p:nvPr/>
        </p:nvSpPr>
        <p:spPr>
          <a:xfrm>
            <a:off x="304800" y="5641975"/>
            <a:ext cx="8839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b="1" smtClean="0"/>
              <a:t>https://rekta.pl/konferencja-prasowa-przebieg-realizacji-projektu-wakacje-marzen-dostepne-dla-wszystkich/</a:t>
            </a:r>
            <a:endParaRPr lang="en-US" sz="1400" b="1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65976" y="841376"/>
            <a:ext cx="7814887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rostokąt 17"/>
          <p:cNvSpPr/>
          <p:nvPr/>
        </p:nvSpPr>
        <p:spPr>
          <a:xfrm>
            <a:off x="0" y="0"/>
            <a:ext cx="12192000" cy="686435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307975"/>
            <a:ext cx="32766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pole tekstowe 12"/>
          <p:cNvSpPr txBox="1"/>
          <p:nvPr/>
        </p:nvSpPr>
        <p:spPr>
          <a:xfrm>
            <a:off x="381000" y="1679575"/>
            <a:ext cx="3276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00" smtClean="0"/>
              <a:t>projekt nr </a:t>
            </a:r>
            <a:r>
              <a:rPr lang="pl-PL" sz="1100" b="1" smtClean="0"/>
              <a:t>NORW.19.01.04-14-0016/20 </a:t>
            </a:r>
            <a:r>
              <a:rPr lang="pl-PL" sz="1100" smtClean="0"/>
              <a:t>pn. </a:t>
            </a:r>
            <a:r>
              <a:rPr lang="pl-PL" sz="1100" b="1" smtClean="0"/>
              <a:t>„ Baza danych i platforma rezerwacyjna ośrodków na terenie Polski dla osób z ograniczeniem mobilności” , </a:t>
            </a:r>
            <a:r>
              <a:rPr lang="pl-PL" sz="1100" smtClean="0"/>
              <a:t>w ramach Programu „Rozwój przedsiębiorczości i Innowacje”, Norweski Mechanizm Finansowy 2014-2020, schemat NORW.19.01.04 Schemat małych grantów dla przedsiębiorczych kobiet - Small Grants Schemes for female enterprises.</a:t>
            </a:r>
          </a:p>
        </p:txBody>
      </p:sp>
      <p:sp>
        <p:nvSpPr>
          <p:cNvPr id="16" name="pole tekstowe 15"/>
          <p:cNvSpPr txBox="1"/>
          <p:nvPr/>
        </p:nvSpPr>
        <p:spPr>
          <a:xfrm>
            <a:off x="1066800" y="3279775"/>
            <a:ext cx="46482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1400" b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27.09.2023 Prototyp aplikacji bookingowej  </a:t>
            </a:r>
          </a:p>
          <a:p>
            <a:pPr algn="r"/>
            <a:r>
              <a:rPr lang="pl-PL" sz="1400" b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obiektów noclegowych został wykonany</a:t>
            </a:r>
          </a:p>
          <a:p>
            <a:pPr algn="r"/>
            <a:r>
              <a:rPr lang="pl-PL" sz="1400" b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i odebrany od Partnera, </a:t>
            </a:r>
          </a:p>
          <a:p>
            <a:pPr algn="r"/>
            <a:r>
              <a:rPr lang="pl-PL" sz="1400" b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norweskiej firmy informatycznej Forte Digital Oslo.</a:t>
            </a:r>
          </a:p>
          <a:p>
            <a:pPr algn="ctr"/>
            <a:endParaRPr lang="pl-PL" sz="1400" b="1" smtClean="0"/>
          </a:p>
          <a:p>
            <a:r>
              <a:rPr lang="pl-PL" sz="1400" b="1" smtClean="0"/>
              <a:t>Obecnie można go obejrzeć  pod roboczym adresem:</a:t>
            </a:r>
          </a:p>
          <a:p>
            <a:r>
              <a:rPr lang="pl-PL" sz="1400" b="1" smtClean="0"/>
              <a:t> </a:t>
            </a:r>
            <a:r>
              <a:rPr lang="pl-PL" sz="1400" b="1" smtClean="0">
                <a:solidFill>
                  <a:schemeClr val="tx2">
                    <a:lumMod val="75000"/>
                  </a:schemeClr>
                </a:solidFill>
                <a:hlinkClick r:id="rId3"/>
              </a:rPr>
              <a:t>https://rektabooking-web-int.azurewebsites.net/</a:t>
            </a:r>
            <a:endParaRPr lang="pl-PL" sz="1400" b="1" smtClean="0">
              <a:solidFill>
                <a:schemeClr val="tx2">
                  <a:lumMod val="75000"/>
                </a:schemeClr>
              </a:solidFill>
            </a:endParaRPr>
          </a:p>
          <a:p>
            <a:endParaRPr lang="pl-PL" sz="1400" b="1" smtClean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r>
              <a:rPr lang="pl-PL" sz="1400" b="1" smtClean="0">
                <a:solidFill>
                  <a:schemeClr val="tx2">
                    <a:lumMod val="75000"/>
                  </a:schemeClr>
                </a:solidFill>
              </a:rPr>
              <a:t>ZAWIERA 1629 OBIEKTÓW</a:t>
            </a:r>
            <a:endParaRPr lang="en-US" sz="1400" b="1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7" name="pole tekstowe 16"/>
          <p:cNvSpPr txBox="1"/>
          <p:nvPr/>
        </p:nvSpPr>
        <p:spPr>
          <a:xfrm>
            <a:off x="10439400" y="6480175"/>
            <a:ext cx="121539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smtClean="0"/>
              <a:t>© A. Blandzi 2023</a:t>
            </a:r>
            <a:endParaRPr lang="en-US" sz="1100"/>
          </a:p>
        </p:txBody>
      </p:sp>
      <p:sp>
        <p:nvSpPr>
          <p:cNvPr id="21" name="pole tekstowe 20"/>
          <p:cNvSpPr txBox="1"/>
          <p:nvPr/>
        </p:nvSpPr>
        <p:spPr>
          <a:xfrm>
            <a:off x="1981200" y="5641975"/>
            <a:ext cx="220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b="1" smtClean="0"/>
              <a:t>przyszły adres strony</a:t>
            </a:r>
          </a:p>
          <a:p>
            <a:pPr algn="ctr"/>
            <a:r>
              <a:rPr lang="pl-PL" sz="1400" b="1" smtClean="0"/>
              <a:t>www.wdroge.org</a:t>
            </a:r>
            <a:endParaRPr lang="en-US" sz="1400" b="1"/>
          </a:p>
        </p:txBody>
      </p:sp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3000" y="3279775"/>
            <a:ext cx="70485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91000" y="155575"/>
            <a:ext cx="4840706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29400" y="2289175"/>
            <a:ext cx="5124450" cy="42035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66800" y="5489575"/>
            <a:ext cx="800100" cy="69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rostokąt 17"/>
          <p:cNvSpPr/>
          <p:nvPr/>
        </p:nvSpPr>
        <p:spPr>
          <a:xfrm>
            <a:off x="0" y="0"/>
            <a:ext cx="12192000" cy="686435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307975"/>
            <a:ext cx="32766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pole tekstowe 12"/>
          <p:cNvSpPr txBox="1"/>
          <p:nvPr/>
        </p:nvSpPr>
        <p:spPr>
          <a:xfrm>
            <a:off x="381000" y="1679575"/>
            <a:ext cx="3276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00" smtClean="0"/>
              <a:t>projekt nr </a:t>
            </a:r>
            <a:r>
              <a:rPr lang="pl-PL" sz="1100" b="1" smtClean="0"/>
              <a:t>NORW.19.01.04-14-0016/20 </a:t>
            </a:r>
            <a:r>
              <a:rPr lang="pl-PL" sz="1100" smtClean="0"/>
              <a:t>pn. </a:t>
            </a:r>
            <a:r>
              <a:rPr lang="pl-PL" sz="1100" b="1" smtClean="0"/>
              <a:t>„ Baza danych i platforma rezerwacyjna ośrodków na terenie Polski dla osób z ograniczeniem mobilności” , </a:t>
            </a:r>
            <a:r>
              <a:rPr lang="pl-PL" sz="1100" smtClean="0"/>
              <a:t>w ramach Programu „Rozwój przedsiębiorczości i Innowacje”, Norweski Mechanizm Finansowy 2014-2020, schemat NORW.19.01.04 Schemat małych grantów dla przedsiębiorczych kobiet - Small Grants Schemes for female enterprises.</a:t>
            </a:r>
          </a:p>
        </p:txBody>
      </p:sp>
      <p:sp>
        <p:nvSpPr>
          <p:cNvPr id="16" name="pole tekstowe 15"/>
          <p:cNvSpPr txBox="1"/>
          <p:nvPr/>
        </p:nvSpPr>
        <p:spPr>
          <a:xfrm>
            <a:off x="1066800" y="3279775"/>
            <a:ext cx="46482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1400" b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27.09.2023 Prototyp aplikacji bookingowej  </a:t>
            </a:r>
          </a:p>
          <a:p>
            <a:pPr algn="r"/>
            <a:r>
              <a:rPr lang="pl-PL" sz="1400" b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obiektów noclegowych został wykonany</a:t>
            </a:r>
          </a:p>
          <a:p>
            <a:pPr algn="r"/>
            <a:r>
              <a:rPr lang="pl-PL" sz="1400" b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i odebrany od Partnera, </a:t>
            </a:r>
          </a:p>
          <a:p>
            <a:pPr algn="r"/>
            <a:r>
              <a:rPr lang="pl-PL" sz="1400" b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norweskiej firmy informatycznej Forte Digital Oslo.</a:t>
            </a:r>
          </a:p>
          <a:p>
            <a:pPr algn="ctr"/>
            <a:endParaRPr lang="pl-PL" sz="1400" b="1" smtClean="0"/>
          </a:p>
          <a:p>
            <a:r>
              <a:rPr lang="pl-PL" sz="1400" b="1" smtClean="0"/>
              <a:t>Obecnie można go obejrzeć  pod roboczym adresem:</a:t>
            </a:r>
          </a:p>
          <a:p>
            <a:r>
              <a:rPr lang="pl-PL" sz="1400" b="1" smtClean="0"/>
              <a:t> </a:t>
            </a:r>
            <a:r>
              <a:rPr lang="pl-PL" sz="1400" b="1" smtClean="0">
                <a:solidFill>
                  <a:schemeClr val="tx2">
                    <a:lumMod val="75000"/>
                  </a:schemeClr>
                </a:solidFill>
                <a:hlinkClick r:id="rId3"/>
              </a:rPr>
              <a:t>https://rektabooking-web-int.azurewebsites.net/</a:t>
            </a:r>
            <a:endParaRPr lang="pl-PL" sz="1400" b="1" smtClean="0">
              <a:solidFill>
                <a:schemeClr val="tx2">
                  <a:lumMod val="75000"/>
                </a:schemeClr>
              </a:solidFill>
            </a:endParaRPr>
          </a:p>
          <a:p>
            <a:endParaRPr lang="pl-PL" sz="1400" b="1" smtClean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r>
              <a:rPr lang="pl-PL" sz="1400" b="1" smtClean="0">
                <a:solidFill>
                  <a:schemeClr val="tx2">
                    <a:lumMod val="75000"/>
                  </a:schemeClr>
                </a:solidFill>
              </a:rPr>
              <a:t>ZAWIERA 1629 OBIEKTÓW</a:t>
            </a:r>
            <a:endParaRPr lang="en-US" sz="1400" b="1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7" name="pole tekstowe 16"/>
          <p:cNvSpPr txBox="1"/>
          <p:nvPr/>
        </p:nvSpPr>
        <p:spPr>
          <a:xfrm>
            <a:off x="10439400" y="6480175"/>
            <a:ext cx="121539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smtClean="0"/>
              <a:t>© A. Blandzi 2023</a:t>
            </a:r>
            <a:endParaRPr lang="en-US" sz="1100"/>
          </a:p>
        </p:txBody>
      </p:sp>
      <p:sp>
        <p:nvSpPr>
          <p:cNvPr id="21" name="pole tekstowe 20"/>
          <p:cNvSpPr txBox="1"/>
          <p:nvPr/>
        </p:nvSpPr>
        <p:spPr>
          <a:xfrm>
            <a:off x="1981200" y="5641975"/>
            <a:ext cx="220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b="1" smtClean="0"/>
              <a:t>przyszły adres strony</a:t>
            </a:r>
          </a:p>
          <a:p>
            <a:pPr algn="ctr"/>
            <a:r>
              <a:rPr lang="pl-PL" sz="1400" b="1" smtClean="0"/>
              <a:t>www.wdroge.org</a:t>
            </a:r>
            <a:endParaRPr lang="en-US" sz="1400" b="1"/>
          </a:p>
        </p:txBody>
      </p:sp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3000" y="3279775"/>
            <a:ext cx="70485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91000" y="155575"/>
            <a:ext cx="4840706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29400" y="2289175"/>
            <a:ext cx="5124450" cy="42035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66800" y="5489575"/>
            <a:ext cx="800100" cy="69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rostokąt 17"/>
          <p:cNvSpPr/>
          <p:nvPr/>
        </p:nvSpPr>
        <p:spPr>
          <a:xfrm>
            <a:off x="0" y="0"/>
            <a:ext cx="12192000" cy="686435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307975"/>
            <a:ext cx="32766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pole tekstowe 12"/>
          <p:cNvSpPr txBox="1"/>
          <p:nvPr/>
        </p:nvSpPr>
        <p:spPr>
          <a:xfrm>
            <a:off x="381000" y="1679575"/>
            <a:ext cx="3276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00" smtClean="0"/>
              <a:t>projekt nr </a:t>
            </a:r>
            <a:r>
              <a:rPr lang="pl-PL" sz="1100" b="1" smtClean="0"/>
              <a:t>NORW.19.01.04-14-0016/20 </a:t>
            </a:r>
            <a:r>
              <a:rPr lang="pl-PL" sz="1100" smtClean="0"/>
              <a:t>pn. </a:t>
            </a:r>
            <a:r>
              <a:rPr lang="pl-PL" sz="1100" b="1" smtClean="0"/>
              <a:t>„ Baza danych i platforma rezerwacyjna ośrodków na terenie Polski dla osób z ograniczeniem mobilności” , </a:t>
            </a:r>
            <a:r>
              <a:rPr lang="pl-PL" sz="1100" smtClean="0"/>
              <a:t>w ramach Programu „Rozwój przedsiębiorczości i Innowacje”, Norweski Mechanizm Finansowy 2014-2020, schemat NORW.19.01.04 Schemat małych grantów dla przedsiębiorczych kobiet - Small Grants Schemes for female enterprises.</a:t>
            </a:r>
          </a:p>
        </p:txBody>
      </p:sp>
      <p:sp>
        <p:nvSpPr>
          <p:cNvPr id="17" name="pole tekstowe 16"/>
          <p:cNvSpPr txBox="1"/>
          <p:nvPr/>
        </p:nvSpPr>
        <p:spPr>
          <a:xfrm>
            <a:off x="9525000" y="6327775"/>
            <a:ext cx="121539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smtClean="0"/>
              <a:t>© A. Blandzi 2023</a:t>
            </a:r>
            <a:endParaRPr lang="en-US" sz="1100"/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4270375"/>
            <a:ext cx="70485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91000" y="307975"/>
            <a:ext cx="4840706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67550" y="1603375"/>
            <a:ext cx="5124450" cy="42035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91000" y="3584575"/>
            <a:ext cx="4681538" cy="30260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pole tekstowe 14"/>
          <p:cNvSpPr txBox="1"/>
          <p:nvPr/>
        </p:nvSpPr>
        <p:spPr>
          <a:xfrm>
            <a:off x="457200" y="3203575"/>
            <a:ext cx="350520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1400" b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27.09.2023 Prototyp aplikacji bookingowej  </a:t>
            </a:r>
          </a:p>
          <a:p>
            <a:pPr algn="r"/>
            <a:r>
              <a:rPr lang="pl-PL" sz="1400" b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obiektów noclegowych został wykonany</a:t>
            </a:r>
          </a:p>
          <a:p>
            <a:pPr algn="r"/>
            <a:r>
              <a:rPr lang="pl-PL" sz="1400" b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i odebrany od Partnera, </a:t>
            </a:r>
          </a:p>
          <a:p>
            <a:pPr algn="r"/>
            <a:r>
              <a:rPr lang="pl-PL" sz="1400" b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norweskiej firmy informatycznej Forte Digital Oslo.</a:t>
            </a:r>
          </a:p>
          <a:p>
            <a:pPr algn="ctr"/>
            <a:endParaRPr lang="pl-PL" sz="1400" b="1" smtClean="0"/>
          </a:p>
          <a:p>
            <a:pPr algn="ctr"/>
            <a:endParaRPr lang="pl-PL" sz="1400" b="1" smtClean="0"/>
          </a:p>
          <a:p>
            <a:pPr algn="ctr"/>
            <a:endParaRPr lang="pl-PL" sz="1400" b="1" smtClean="0"/>
          </a:p>
          <a:p>
            <a:r>
              <a:rPr lang="pl-PL" sz="1400" b="1" smtClean="0"/>
              <a:t>Obecnie można go obejrzeć  pod roboczym adresem:</a:t>
            </a:r>
          </a:p>
          <a:p>
            <a:r>
              <a:rPr lang="pl-PL" sz="1400" b="1" smtClean="0"/>
              <a:t> </a:t>
            </a:r>
            <a:r>
              <a:rPr lang="pl-PL" sz="1400" b="1" smtClean="0">
                <a:solidFill>
                  <a:schemeClr val="tx2">
                    <a:lumMod val="75000"/>
                  </a:schemeClr>
                </a:solidFill>
                <a:hlinkClick r:id="rId7"/>
              </a:rPr>
              <a:t>https://rektabooking-web-int.azurewebsites.net/</a:t>
            </a:r>
            <a:endParaRPr lang="pl-PL" sz="1400" b="1" smtClean="0">
              <a:solidFill>
                <a:schemeClr val="tx2">
                  <a:lumMod val="75000"/>
                </a:schemeClr>
              </a:solidFill>
            </a:endParaRPr>
          </a:p>
          <a:p>
            <a:endParaRPr lang="pl-PL" sz="1400" b="1" smtClean="0">
              <a:solidFill>
                <a:schemeClr val="tx2">
                  <a:lumMod val="75000"/>
                </a:schemeClr>
              </a:solidFill>
            </a:endParaRPr>
          </a:p>
          <a:p>
            <a:endParaRPr lang="pl-PL" sz="1400" b="1" smtClean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r>
              <a:rPr lang="pl-PL" sz="1400" b="1" smtClean="0">
                <a:solidFill>
                  <a:schemeClr val="tx2">
                    <a:lumMod val="75000"/>
                  </a:schemeClr>
                </a:solidFill>
              </a:rPr>
              <a:t>ZAWIERA 1629 OBIEKTÓW</a:t>
            </a:r>
            <a:endParaRPr lang="en-US" sz="1400" b="1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rostokąt 17"/>
          <p:cNvSpPr/>
          <p:nvPr/>
        </p:nvSpPr>
        <p:spPr>
          <a:xfrm>
            <a:off x="0" y="0"/>
            <a:ext cx="12192000" cy="686435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307975"/>
            <a:ext cx="32766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pole tekstowe 12"/>
          <p:cNvSpPr txBox="1"/>
          <p:nvPr/>
        </p:nvSpPr>
        <p:spPr>
          <a:xfrm>
            <a:off x="381000" y="1679575"/>
            <a:ext cx="3276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00" smtClean="0"/>
              <a:t>projekt nr </a:t>
            </a:r>
            <a:r>
              <a:rPr lang="pl-PL" sz="1100" b="1" smtClean="0"/>
              <a:t>NORW.19.01.04-14-0016/20 </a:t>
            </a:r>
            <a:r>
              <a:rPr lang="pl-PL" sz="1100" smtClean="0"/>
              <a:t>pn. </a:t>
            </a:r>
            <a:r>
              <a:rPr lang="pl-PL" sz="1100" b="1" smtClean="0"/>
              <a:t>„ Baza danych i platforma rezerwacyjna ośrodków na terenie Polski dla osób z ograniczeniem mobilności” , </a:t>
            </a:r>
            <a:r>
              <a:rPr lang="pl-PL" sz="1100" smtClean="0"/>
              <a:t>w ramach Programu „Rozwój przedsiębiorczości i Innowacje”, Norweski Mechanizm Finansowy 2014-2020, schemat NORW.19.01.04 Schemat małych grantów dla przedsiębiorczych kobiet - Small Grants Schemes for female enterprises.</a:t>
            </a:r>
          </a:p>
        </p:txBody>
      </p:sp>
      <p:sp>
        <p:nvSpPr>
          <p:cNvPr id="16" name="pole tekstowe 15"/>
          <p:cNvSpPr txBox="1"/>
          <p:nvPr/>
        </p:nvSpPr>
        <p:spPr>
          <a:xfrm>
            <a:off x="304800" y="3203575"/>
            <a:ext cx="3810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b="1" smtClean="0"/>
              <a:t>Identyfikacja wizerunkowa z informacją o Funduszach norewskich oraz projekcie znajduje się na stronie początkowej pt. „Nasz Misja”</a:t>
            </a:r>
          </a:p>
          <a:p>
            <a:pPr algn="ctr"/>
            <a:endParaRPr lang="en-US" sz="1400" b="1"/>
          </a:p>
        </p:txBody>
      </p:sp>
      <p:sp>
        <p:nvSpPr>
          <p:cNvPr id="17" name="pole tekstowe 16"/>
          <p:cNvSpPr txBox="1"/>
          <p:nvPr/>
        </p:nvSpPr>
        <p:spPr>
          <a:xfrm>
            <a:off x="10363200" y="6327775"/>
            <a:ext cx="121539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smtClean="0"/>
              <a:t>© A. Blandzi 2023</a:t>
            </a:r>
            <a:endParaRPr lang="en-US" sz="110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9000" y="2365375"/>
            <a:ext cx="4572000" cy="3767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pole tekstowe 13"/>
          <p:cNvSpPr txBox="1"/>
          <p:nvPr/>
        </p:nvSpPr>
        <p:spPr>
          <a:xfrm>
            <a:off x="228600" y="4194175"/>
            <a:ext cx="3810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smtClean="0">
                <a:solidFill>
                  <a:schemeClr val="tx2"/>
                </a:solidFill>
              </a:rPr>
              <a:t>https://rektabooking-web-int.azurewebsites.net/our-mission</a:t>
            </a:r>
            <a:endParaRPr lang="en-US" sz="1100" b="1">
              <a:solidFill>
                <a:schemeClr val="tx2"/>
              </a:solidFill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1200" y="307975"/>
            <a:ext cx="4840706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91000" y="2670175"/>
            <a:ext cx="3488024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rostokąt 17"/>
          <p:cNvSpPr/>
          <p:nvPr/>
        </p:nvSpPr>
        <p:spPr>
          <a:xfrm>
            <a:off x="0" y="0"/>
            <a:ext cx="12192000" cy="686435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307975"/>
            <a:ext cx="32766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pole tekstowe 12"/>
          <p:cNvSpPr txBox="1"/>
          <p:nvPr/>
        </p:nvSpPr>
        <p:spPr>
          <a:xfrm>
            <a:off x="381000" y="1679575"/>
            <a:ext cx="3276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00" smtClean="0"/>
              <a:t>projekt nr </a:t>
            </a:r>
            <a:r>
              <a:rPr lang="pl-PL" sz="1100" b="1" smtClean="0"/>
              <a:t>NORW.19.01.04-14-0016/20 </a:t>
            </a:r>
            <a:r>
              <a:rPr lang="pl-PL" sz="1100" smtClean="0"/>
              <a:t>pn. </a:t>
            </a:r>
            <a:r>
              <a:rPr lang="pl-PL" sz="1100" b="1" smtClean="0"/>
              <a:t>„ Baza danych i platforma rezerwacyjna ośrodków na terenie Polski dla osób z ograniczeniem mobilności” , </a:t>
            </a:r>
            <a:r>
              <a:rPr lang="pl-PL" sz="1100" smtClean="0"/>
              <a:t>w ramach Programu „Rozwój przedsiębiorczości i Innowacje”, Norweski Mechanizm Finansowy 2014-2020, schemat NORW.19.01.04 Schemat małych grantów dla przedsiębiorczych kobiet - Small Grants Schemes for female enterprises.</a:t>
            </a:r>
          </a:p>
        </p:txBody>
      </p:sp>
      <p:sp>
        <p:nvSpPr>
          <p:cNvPr id="16" name="pole tekstowe 15"/>
          <p:cNvSpPr txBox="1"/>
          <p:nvPr/>
        </p:nvSpPr>
        <p:spPr>
          <a:xfrm>
            <a:off x="457200" y="3203575"/>
            <a:ext cx="3124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b="1" smtClean="0"/>
              <a:t>1 Raport z przeprowadzonych badań rynku przez LinkNet</a:t>
            </a:r>
            <a:endParaRPr lang="en-US" sz="1400" b="1"/>
          </a:p>
        </p:txBody>
      </p:sp>
      <p:sp>
        <p:nvSpPr>
          <p:cNvPr id="17" name="pole tekstowe 16"/>
          <p:cNvSpPr txBox="1"/>
          <p:nvPr/>
        </p:nvSpPr>
        <p:spPr>
          <a:xfrm>
            <a:off x="10363200" y="6327775"/>
            <a:ext cx="121539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smtClean="0"/>
              <a:t>© A. Blandzi 2023</a:t>
            </a:r>
            <a:endParaRPr lang="en-US" sz="110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91000" y="384175"/>
            <a:ext cx="4443573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34400" y="1069975"/>
            <a:ext cx="3437514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4000" y="3127375"/>
            <a:ext cx="4739486" cy="3490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" y="3736975"/>
            <a:ext cx="3114506" cy="287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95600" y="5260975"/>
            <a:ext cx="1752600" cy="7831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rostokąt 17"/>
          <p:cNvSpPr/>
          <p:nvPr/>
        </p:nvSpPr>
        <p:spPr>
          <a:xfrm>
            <a:off x="0" y="0"/>
            <a:ext cx="12192000" cy="686435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307975"/>
            <a:ext cx="32766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pole tekstowe 12"/>
          <p:cNvSpPr txBox="1"/>
          <p:nvPr/>
        </p:nvSpPr>
        <p:spPr>
          <a:xfrm>
            <a:off x="381000" y="1679575"/>
            <a:ext cx="3276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00" smtClean="0"/>
              <a:t>projekt nr </a:t>
            </a:r>
            <a:r>
              <a:rPr lang="pl-PL" sz="1100" b="1" smtClean="0"/>
              <a:t>NORW.19.01.04-14-0016/20 </a:t>
            </a:r>
            <a:r>
              <a:rPr lang="pl-PL" sz="1100" smtClean="0"/>
              <a:t>pn. </a:t>
            </a:r>
            <a:r>
              <a:rPr lang="pl-PL" sz="1100" b="1" smtClean="0"/>
              <a:t>„ Baza danych i platforma rezerwacyjna ośrodków na terenie Polski dla osób z ograniczeniem mobilności” , </a:t>
            </a:r>
            <a:r>
              <a:rPr lang="pl-PL" sz="1100" smtClean="0"/>
              <a:t>w ramach Programu „Rozwój przedsiębiorczości i Innowacje”, Norweski Mechanizm Finansowy 2014-2020, schemat NORW.19.01.04 Schemat małych grantów dla przedsiębiorczych kobiet - Small Grants Schemes for female enterprises.</a:t>
            </a:r>
          </a:p>
        </p:txBody>
      </p:sp>
      <p:sp>
        <p:nvSpPr>
          <p:cNvPr id="16" name="pole tekstowe 15"/>
          <p:cNvSpPr txBox="1"/>
          <p:nvPr/>
        </p:nvSpPr>
        <p:spPr>
          <a:xfrm>
            <a:off x="457200" y="3584575"/>
            <a:ext cx="34290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b="1" smtClean="0"/>
              <a:t>Raport firmy LinkNet w ramach działań </a:t>
            </a:r>
            <a:r>
              <a:rPr lang="pl-PL" sz="1400" b="1" smtClean="0"/>
              <a:t>doradczych pt</a:t>
            </a:r>
            <a:r>
              <a:rPr lang="pl-PL" sz="1400" b="1" smtClean="0"/>
              <a:t>. </a:t>
            </a:r>
            <a:r>
              <a:rPr lang="pl-PL" sz="1400" b="1" smtClean="0"/>
              <a:t>„Bezpieczeństwo </a:t>
            </a:r>
            <a:r>
              <a:rPr lang="pl-PL" sz="1400" b="1" smtClean="0"/>
              <a:t>płatności w </a:t>
            </a:r>
            <a:r>
              <a:rPr lang="pl-PL" sz="1400" b="1" smtClean="0"/>
              <a:t>handlu </a:t>
            </a:r>
            <a:r>
              <a:rPr lang="pl-PL" sz="1400" b="1" smtClean="0"/>
              <a:t>elektronicznym. </a:t>
            </a:r>
            <a:endParaRPr lang="pl-PL" sz="1400" b="1" smtClean="0"/>
          </a:p>
          <a:p>
            <a:r>
              <a:rPr lang="pl-PL" sz="1400" b="1" smtClean="0"/>
              <a:t>Funkcjonalności strony www zapewniające bezpieczne </a:t>
            </a:r>
            <a:r>
              <a:rPr lang="pl-PL" sz="1400" b="1" smtClean="0"/>
              <a:t>płatności </a:t>
            </a:r>
            <a:r>
              <a:rPr lang="pl-PL" sz="1400" b="1" smtClean="0"/>
              <a:t>on-line”</a:t>
            </a:r>
          </a:p>
          <a:p>
            <a:endParaRPr lang="pl-PL" sz="1400" b="1" smtClean="0"/>
          </a:p>
          <a:p>
            <a:r>
              <a:rPr lang="pl-PL" sz="1400" b="1" smtClean="0"/>
              <a:t>Sierpień 2023</a:t>
            </a:r>
            <a:endParaRPr lang="pl-PL" sz="1400" b="1" smtClean="0"/>
          </a:p>
          <a:p>
            <a:pPr algn="ctr"/>
            <a:r>
              <a:rPr lang="pl-PL" sz="1400" b="1" smtClean="0"/>
              <a:t> </a:t>
            </a:r>
            <a:endParaRPr lang="en-US" sz="1400" b="1"/>
          </a:p>
        </p:txBody>
      </p:sp>
      <p:sp>
        <p:nvSpPr>
          <p:cNvPr id="17" name="pole tekstowe 16"/>
          <p:cNvSpPr txBox="1"/>
          <p:nvPr/>
        </p:nvSpPr>
        <p:spPr>
          <a:xfrm>
            <a:off x="152400" y="6175375"/>
            <a:ext cx="121539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smtClean="0"/>
              <a:t>© A. Blandzi 2023</a:t>
            </a:r>
            <a:endParaRPr lang="en-US" sz="110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67200" y="384175"/>
            <a:ext cx="4371975" cy="615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01000" y="231775"/>
            <a:ext cx="3630183" cy="2547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34400" y="2365375"/>
            <a:ext cx="3434837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53000" y="5337175"/>
            <a:ext cx="1752600" cy="7831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72400" y="4194175"/>
            <a:ext cx="3673398" cy="2520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rostokąt 17"/>
          <p:cNvSpPr/>
          <p:nvPr/>
        </p:nvSpPr>
        <p:spPr>
          <a:xfrm>
            <a:off x="0" y="0"/>
            <a:ext cx="12192000" cy="686435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307975"/>
            <a:ext cx="32766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pole tekstowe 12"/>
          <p:cNvSpPr txBox="1"/>
          <p:nvPr/>
        </p:nvSpPr>
        <p:spPr>
          <a:xfrm>
            <a:off x="381000" y="1679575"/>
            <a:ext cx="3276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00" smtClean="0"/>
              <a:t>projekt nr </a:t>
            </a:r>
            <a:r>
              <a:rPr lang="pl-PL" sz="1100" b="1" smtClean="0"/>
              <a:t>NORW.19.01.04-14-0016/20 </a:t>
            </a:r>
            <a:r>
              <a:rPr lang="pl-PL" sz="1100" smtClean="0"/>
              <a:t>pn. </a:t>
            </a:r>
            <a:r>
              <a:rPr lang="pl-PL" sz="1100" b="1" smtClean="0"/>
              <a:t>„ Baza danych i platforma rezerwacyjna ośrodków na terenie Polski dla osób z ograniczeniem mobilności” , </a:t>
            </a:r>
            <a:r>
              <a:rPr lang="pl-PL" sz="1100" smtClean="0"/>
              <a:t>w ramach Programu „Rozwój przedsiębiorczości i Innowacje”, Norweski Mechanizm Finansowy 2014-2020, schemat NORW.19.01.04 Schemat małych grantów dla przedsiębiorczych kobiet - Small Grants Schemes for female enterprises.</a:t>
            </a:r>
          </a:p>
        </p:txBody>
      </p:sp>
      <p:sp>
        <p:nvSpPr>
          <p:cNvPr id="16" name="pole tekstowe 15"/>
          <p:cNvSpPr txBox="1"/>
          <p:nvPr/>
        </p:nvSpPr>
        <p:spPr>
          <a:xfrm>
            <a:off x="304800" y="3203575"/>
            <a:ext cx="3810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b="1" smtClean="0"/>
              <a:t>Weryfikacja obiektów noclegowych w terenie przez LinkNet. Tworzenie bazy zdjęć.</a:t>
            </a:r>
          </a:p>
          <a:p>
            <a:pPr algn="ctr"/>
            <a:r>
              <a:rPr lang="pl-PL" sz="1400" b="1" smtClean="0"/>
              <a:t>Obecnie baza składa się z 1195 zweryfikowanych obiektów i ponad 6000 zdjęć.</a:t>
            </a:r>
            <a:endParaRPr lang="en-US" sz="1400" b="1"/>
          </a:p>
        </p:txBody>
      </p:sp>
      <p:sp>
        <p:nvSpPr>
          <p:cNvPr id="17" name="pole tekstowe 16"/>
          <p:cNvSpPr txBox="1"/>
          <p:nvPr/>
        </p:nvSpPr>
        <p:spPr>
          <a:xfrm>
            <a:off x="10363200" y="6327775"/>
            <a:ext cx="121539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smtClean="0"/>
              <a:t>© A. Blandzi 2023</a:t>
            </a:r>
            <a:endParaRPr lang="en-US" sz="110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460375"/>
            <a:ext cx="3525314" cy="2328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839200" y="231775"/>
            <a:ext cx="3106819" cy="204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29600" y="2441575"/>
            <a:ext cx="3773755" cy="2538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3127375"/>
            <a:ext cx="3461405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81800" y="5108575"/>
            <a:ext cx="2833392" cy="1511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pole tekstowe 18"/>
          <p:cNvSpPr txBox="1"/>
          <p:nvPr/>
        </p:nvSpPr>
        <p:spPr>
          <a:xfrm>
            <a:off x="9829800" y="5184775"/>
            <a:ext cx="215636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smtClean="0"/>
              <a:t>Zdjęcia: Jacek Lipka-Kadaj, LinkNet</a:t>
            </a:r>
            <a:endParaRPr lang="en-US" sz="1100"/>
          </a:p>
        </p:txBody>
      </p:sp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286000" y="4270375"/>
            <a:ext cx="1538893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04800" y="5489575"/>
            <a:ext cx="1600200" cy="715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rostokąt 17"/>
          <p:cNvSpPr/>
          <p:nvPr/>
        </p:nvSpPr>
        <p:spPr>
          <a:xfrm>
            <a:off x="0" y="0"/>
            <a:ext cx="12192000" cy="686435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307975"/>
            <a:ext cx="32766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pole tekstowe 12"/>
          <p:cNvSpPr txBox="1"/>
          <p:nvPr/>
        </p:nvSpPr>
        <p:spPr>
          <a:xfrm>
            <a:off x="381000" y="1679575"/>
            <a:ext cx="3276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00" smtClean="0"/>
              <a:t>projekt nr </a:t>
            </a:r>
            <a:r>
              <a:rPr lang="pl-PL" sz="1100" b="1" smtClean="0"/>
              <a:t>NORW.19.01.04-14-0016/20 </a:t>
            </a:r>
            <a:r>
              <a:rPr lang="pl-PL" sz="1100" smtClean="0"/>
              <a:t>pn. </a:t>
            </a:r>
            <a:r>
              <a:rPr lang="pl-PL" sz="1100" b="1" smtClean="0"/>
              <a:t>„ Baza danych i platforma rezerwacyjna ośrodków na terenie Polski dla osób z ograniczeniem mobilności” , </a:t>
            </a:r>
            <a:r>
              <a:rPr lang="pl-PL" sz="1100" smtClean="0"/>
              <a:t>w ramach Programu „Rozwój przedsiębiorczości i Innowacje”, Norweski Mechanizm Finansowy 2014-2020, schemat NORW.19.01.04 Schemat małych grantów dla przedsiębiorczych kobiet - Small Grants Schemes for female enterprises.</a:t>
            </a:r>
          </a:p>
        </p:txBody>
      </p:sp>
      <p:sp>
        <p:nvSpPr>
          <p:cNvPr id="16" name="pole tekstowe 15"/>
          <p:cNvSpPr txBox="1"/>
          <p:nvPr/>
        </p:nvSpPr>
        <p:spPr>
          <a:xfrm>
            <a:off x="304800" y="3203575"/>
            <a:ext cx="3810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b="1" smtClean="0"/>
              <a:t>Tworzenie aplikacji bookingowej  </a:t>
            </a:r>
          </a:p>
          <a:p>
            <a:pPr algn="ctr"/>
            <a:r>
              <a:rPr lang="pl-PL" sz="1400" b="1" smtClean="0"/>
              <a:t>obiektów noclegowych .</a:t>
            </a:r>
          </a:p>
          <a:p>
            <a:pPr algn="ctr"/>
            <a:r>
              <a:rPr lang="pl-PL" sz="1400" b="1" smtClean="0"/>
              <a:t>Partner norweski firma </a:t>
            </a:r>
          </a:p>
          <a:p>
            <a:pPr algn="ctr"/>
            <a:r>
              <a:rPr lang="pl-PL" sz="1400" b="1" smtClean="0"/>
              <a:t>Forte Digital Oslo</a:t>
            </a:r>
            <a:endParaRPr lang="en-US" sz="1400" b="1"/>
          </a:p>
        </p:txBody>
      </p:sp>
      <p:sp>
        <p:nvSpPr>
          <p:cNvPr id="17" name="pole tekstowe 16"/>
          <p:cNvSpPr txBox="1"/>
          <p:nvPr/>
        </p:nvSpPr>
        <p:spPr>
          <a:xfrm>
            <a:off x="10515600" y="6251575"/>
            <a:ext cx="121539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smtClean="0"/>
              <a:t>© A. Blandzi 2023</a:t>
            </a:r>
            <a:endParaRPr lang="en-US" sz="110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31775"/>
            <a:ext cx="3624157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2365375"/>
            <a:ext cx="3649314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66800" y="4270375"/>
            <a:ext cx="2111022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4422775"/>
            <a:ext cx="3657600" cy="2269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534400" y="2441575"/>
            <a:ext cx="3398174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534400" y="4575175"/>
            <a:ext cx="3429000" cy="823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pole tekstowe 20"/>
          <p:cNvSpPr txBox="1"/>
          <p:nvPr/>
        </p:nvSpPr>
        <p:spPr>
          <a:xfrm>
            <a:off x="8686800" y="384175"/>
            <a:ext cx="27432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b="1" smtClean="0"/>
              <a:t>Strona startowa</a:t>
            </a:r>
          </a:p>
          <a:p>
            <a:pPr algn="ctr"/>
            <a:endParaRPr lang="pl-PL" sz="1400" b="1" smtClean="0"/>
          </a:p>
          <a:p>
            <a:pPr algn="ctr"/>
            <a:r>
              <a:rPr lang="pl-PL" sz="1400" b="1" smtClean="0"/>
              <a:t>przyszły adres strony</a:t>
            </a:r>
          </a:p>
          <a:p>
            <a:pPr algn="ctr"/>
            <a:r>
              <a:rPr lang="pl-PL" sz="1400" b="1" smtClean="0">
                <a:hlinkClick r:id="rId9"/>
              </a:rPr>
              <a:t>www.wdroge.org</a:t>
            </a:r>
            <a:endParaRPr lang="pl-PL" sz="1400" b="1" smtClean="0"/>
          </a:p>
          <a:p>
            <a:pPr algn="ctr"/>
            <a:r>
              <a:rPr lang="pl-PL" sz="1400" b="1" smtClean="0"/>
              <a:t>Obecnie aplikacja jest w fazie testowej niewiodczna dla google:</a:t>
            </a:r>
          </a:p>
          <a:p>
            <a:pPr algn="ctr"/>
            <a:r>
              <a:rPr lang="en-US" sz="1400" b="1" smtClean="0"/>
              <a:t>https://rektabooking-web-int.azurewebsites.net/</a:t>
            </a:r>
            <a:endParaRPr lang="en-US" sz="14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rostokąt 17"/>
          <p:cNvSpPr/>
          <p:nvPr/>
        </p:nvSpPr>
        <p:spPr>
          <a:xfrm>
            <a:off x="0" y="0"/>
            <a:ext cx="12192000" cy="686435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307975"/>
            <a:ext cx="32766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pole tekstowe 12"/>
          <p:cNvSpPr txBox="1"/>
          <p:nvPr/>
        </p:nvSpPr>
        <p:spPr>
          <a:xfrm>
            <a:off x="381000" y="1679575"/>
            <a:ext cx="3276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00" smtClean="0"/>
              <a:t>projekt nr </a:t>
            </a:r>
            <a:r>
              <a:rPr lang="pl-PL" sz="1100" b="1" smtClean="0"/>
              <a:t>NORW.19.01.04-14-0016/20 </a:t>
            </a:r>
            <a:r>
              <a:rPr lang="pl-PL" sz="1100" smtClean="0"/>
              <a:t>pn. </a:t>
            </a:r>
            <a:r>
              <a:rPr lang="pl-PL" sz="1100" b="1" smtClean="0"/>
              <a:t>„ Baza danych i platforma rezerwacyjna ośrodków na terenie Polski dla osób z ograniczeniem mobilności” , </a:t>
            </a:r>
            <a:r>
              <a:rPr lang="pl-PL" sz="1100" smtClean="0"/>
              <a:t>w ramach Programu „Rozwój przedsiębiorczości i Innowacje”, Norweski Mechanizm Finansowy 2014-2020, schemat NORW.19.01.04 Schemat małych grantów dla przedsiębiorczych kobiet - Small Grants Schemes for female enterprises.</a:t>
            </a:r>
          </a:p>
        </p:txBody>
      </p:sp>
      <p:sp>
        <p:nvSpPr>
          <p:cNvPr id="16" name="pole tekstowe 15"/>
          <p:cNvSpPr txBox="1"/>
          <p:nvPr/>
        </p:nvSpPr>
        <p:spPr>
          <a:xfrm>
            <a:off x="304800" y="3203575"/>
            <a:ext cx="3810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b="1" smtClean="0"/>
              <a:t>Tworzenie aplikacji bookingowej  </a:t>
            </a:r>
          </a:p>
          <a:p>
            <a:pPr algn="ctr"/>
            <a:r>
              <a:rPr lang="pl-PL" sz="1400" b="1" smtClean="0"/>
              <a:t>obiektów noclegowych .</a:t>
            </a:r>
          </a:p>
          <a:p>
            <a:pPr algn="ctr"/>
            <a:r>
              <a:rPr lang="pl-PL" sz="1400" b="1" smtClean="0"/>
              <a:t>Partner norweski firma </a:t>
            </a:r>
          </a:p>
          <a:p>
            <a:pPr algn="ctr"/>
            <a:r>
              <a:rPr lang="pl-PL" sz="1400" b="1" smtClean="0"/>
              <a:t>Forte Digital Oslo</a:t>
            </a:r>
            <a:endParaRPr lang="en-US" sz="1400" b="1"/>
          </a:p>
        </p:txBody>
      </p:sp>
      <p:sp>
        <p:nvSpPr>
          <p:cNvPr id="17" name="pole tekstowe 16"/>
          <p:cNvSpPr txBox="1"/>
          <p:nvPr/>
        </p:nvSpPr>
        <p:spPr>
          <a:xfrm>
            <a:off x="10363200" y="6099175"/>
            <a:ext cx="121539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smtClean="0"/>
              <a:t>© A. Blandzi 2023</a:t>
            </a:r>
            <a:endParaRPr lang="en-US" sz="1100"/>
          </a:p>
        </p:txBody>
      </p:sp>
      <p:sp>
        <p:nvSpPr>
          <p:cNvPr id="21" name="pole tekstowe 20"/>
          <p:cNvSpPr txBox="1"/>
          <p:nvPr/>
        </p:nvSpPr>
        <p:spPr>
          <a:xfrm>
            <a:off x="762000" y="5413375"/>
            <a:ext cx="27432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b="1" smtClean="0"/>
              <a:t>Strona  „nasza misja”</a:t>
            </a:r>
          </a:p>
          <a:p>
            <a:pPr algn="ctr"/>
            <a:r>
              <a:rPr lang="pl-PL" sz="1400" b="1" smtClean="0"/>
              <a:t>przyszły adres strony</a:t>
            </a:r>
          </a:p>
          <a:p>
            <a:pPr algn="ctr"/>
            <a:r>
              <a:rPr lang="pl-PL" sz="1400" b="1" smtClean="0"/>
              <a:t>www.wdroge.org</a:t>
            </a:r>
            <a:endParaRPr lang="en-US" sz="1400" b="1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67200" y="307976"/>
            <a:ext cx="4547436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67200" y="2670175"/>
            <a:ext cx="4572000" cy="3767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144000" y="384175"/>
            <a:ext cx="26352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144000" y="2974975"/>
            <a:ext cx="2666504" cy="1852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14400" y="4498975"/>
            <a:ext cx="70485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rostokąt 17"/>
          <p:cNvSpPr/>
          <p:nvPr/>
        </p:nvSpPr>
        <p:spPr>
          <a:xfrm>
            <a:off x="0" y="0"/>
            <a:ext cx="12192000" cy="686435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307975"/>
            <a:ext cx="32766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pole tekstowe 12"/>
          <p:cNvSpPr txBox="1"/>
          <p:nvPr/>
        </p:nvSpPr>
        <p:spPr>
          <a:xfrm>
            <a:off x="381000" y="1679575"/>
            <a:ext cx="3276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00" smtClean="0"/>
              <a:t>projekt nr </a:t>
            </a:r>
            <a:r>
              <a:rPr lang="pl-PL" sz="1100" b="1" smtClean="0"/>
              <a:t>NORW.19.01.04-14-0016/20 </a:t>
            </a:r>
            <a:r>
              <a:rPr lang="pl-PL" sz="1100" smtClean="0"/>
              <a:t>pn. </a:t>
            </a:r>
            <a:r>
              <a:rPr lang="pl-PL" sz="1100" b="1" smtClean="0"/>
              <a:t>„ Baza danych i platforma rezerwacyjna ośrodków na terenie Polski dla osób z ograniczeniem mobilności” , </a:t>
            </a:r>
            <a:r>
              <a:rPr lang="pl-PL" sz="1100" smtClean="0"/>
              <a:t>w ramach Programu „Rozwój przedsiębiorczości i Innowacje”, Norweski Mechanizm Finansowy 2014-2020, schemat NORW.19.01.04 Schemat małych grantów dla przedsiębiorczych kobiet - Small Grants Schemes for female enterprises.</a:t>
            </a:r>
          </a:p>
        </p:txBody>
      </p:sp>
      <p:sp>
        <p:nvSpPr>
          <p:cNvPr id="16" name="pole tekstowe 15"/>
          <p:cNvSpPr txBox="1"/>
          <p:nvPr/>
        </p:nvSpPr>
        <p:spPr>
          <a:xfrm>
            <a:off x="304800" y="3203575"/>
            <a:ext cx="3810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b="1" smtClean="0"/>
              <a:t>Tworzenie aplikacji bookingowej  </a:t>
            </a:r>
          </a:p>
          <a:p>
            <a:pPr algn="ctr"/>
            <a:r>
              <a:rPr lang="pl-PL" sz="1400" b="1" smtClean="0"/>
              <a:t>obiektów noclegowych .</a:t>
            </a:r>
          </a:p>
          <a:p>
            <a:pPr algn="ctr"/>
            <a:r>
              <a:rPr lang="pl-PL" sz="1400" b="1" smtClean="0"/>
              <a:t>Partner norweski firma </a:t>
            </a:r>
          </a:p>
          <a:p>
            <a:pPr algn="ctr"/>
            <a:r>
              <a:rPr lang="pl-PL" sz="1400" b="1" smtClean="0"/>
              <a:t>Forte Digital Oslo</a:t>
            </a:r>
            <a:endParaRPr lang="en-US" sz="1400" b="1"/>
          </a:p>
        </p:txBody>
      </p:sp>
      <p:sp>
        <p:nvSpPr>
          <p:cNvPr id="17" name="pole tekstowe 16"/>
          <p:cNvSpPr txBox="1"/>
          <p:nvPr/>
        </p:nvSpPr>
        <p:spPr>
          <a:xfrm>
            <a:off x="9525000" y="6327775"/>
            <a:ext cx="121539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smtClean="0"/>
              <a:t>© A. Blandzi 2023</a:t>
            </a:r>
            <a:endParaRPr lang="en-US" sz="1100"/>
          </a:p>
        </p:txBody>
      </p:sp>
      <p:sp>
        <p:nvSpPr>
          <p:cNvPr id="21" name="pole tekstowe 20"/>
          <p:cNvSpPr txBox="1"/>
          <p:nvPr/>
        </p:nvSpPr>
        <p:spPr>
          <a:xfrm>
            <a:off x="838200" y="5260975"/>
            <a:ext cx="2286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b="1" smtClean="0"/>
              <a:t>Innowacyjna, przyjazna  „ścieżka rezerwacji”</a:t>
            </a:r>
          </a:p>
          <a:p>
            <a:pPr algn="ctr"/>
            <a:r>
              <a:rPr lang="pl-PL" sz="1400" b="1" smtClean="0"/>
              <a:t>przyszły adres strony</a:t>
            </a:r>
          </a:p>
          <a:p>
            <a:pPr algn="ctr"/>
            <a:r>
              <a:rPr lang="pl-PL" sz="1400" b="1" smtClean="0"/>
              <a:t>www.wdroge.org</a:t>
            </a:r>
            <a:endParaRPr lang="en-US" sz="1400" b="1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91000" y="460375"/>
            <a:ext cx="4681538" cy="30260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91000" y="3584575"/>
            <a:ext cx="4807693" cy="30466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153400" y="2670175"/>
            <a:ext cx="3639691" cy="23472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00200" y="4422775"/>
            <a:ext cx="70485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rostokąt 17"/>
          <p:cNvSpPr/>
          <p:nvPr/>
        </p:nvSpPr>
        <p:spPr>
          <a:xfrm>
            <a:off x="0" y="0"/>
            <a:ext cx="12192000" cy="686435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307975"/>
            <a:ext cx="32766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pole tekstowe 12"/>
          <p:cNvSpPr txBox="1"/>
          <p:nvPr/>
        </p:nvSpPr>
        <p:spPr>
          <a:xfrm>
            <a:off x="381000" y="1679575"/>
            <a:ext cx="3276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00" smtClean="0"/>
              <a:t>projekt nr </a:t>
            </a:r>
            <a:r>
              <a:rPr lang="pl-PL" sz="1100" b="1" smtClean="0"/>
              <a:t>NORW.19.01.04-14-0016/20 </a:t>
            </a:r>
            <a:r>
              <a:rPr lang="pl-PL" sz="1100" smtClean="0"/>
              <a:t>pn. </a:t>
            </a:r>
            <a:r>
              <a:rPr lang="pl-PL" sz="1100" b="1" smtClean="0"/>
              <a:t>„ Baza danych i platforma rezerwacyjna ośrodków na terenie Polski dla osób z ograniczeniem mobilności” , </a:t>
            </a:r>
            <a:r>
              <a:rPr lang="pl-PL" sz="1100" smtClean="0"/>
              <a:t>w ramach Programu „Rozwój przedsiębiorczości i Innowacje”, Norweski Mechanizm Finansowy 2014-2020, schemat NORW.19.01.04 Schemat małych grantów dla przedsiębiorczych kobiet - Small Grants Schemes for female enterprises.</a:t>
            </a:r>
          </a:p>
        </p:txBody>
      </p:sp>
      <p:sp>
        <p:nvSpPr>
          <p:cNvPr id="16" name="pole tekstowe 15"/>
          <p:cNvSpPr txBox="1"/>
          <p:nvPr/>
        </p:nvSpPr>
        <p:spPr>
          <a:xfrm>
            <a:off x="304800" y="3203575"/>
            <a:ext cx="3810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b="1" smtClean="0"/>
              <a:t>Tworzenie aplikacji bookingowej  </a:t>
            </a:r>
          </a:p>
          <a:p>
            <a:pPr algn="ctr"/>
            <a:r>
              <a:rPr lang="pl-PL" sz="1400" b="1" smtClean="0"/>
              <a:t>obiektów noclegowych .</a:t>
            </a:r>
          </a:p>
          <a:p>
            <a:pPr algn="ctr"/>
            <a:r>
              <a:rPr lang="pl-PL" sz="1400" b="1" smtClean="0"/>
              <a:t>Partner norweski firma </a:t>
            </a:r>
          </a:p>
          <a:p>
            <a:pPr algn="ctr"/>
            <a:r>
              <a:rPr lang="pl-PL" sz="1400" b="1" smtClean="0"/>
              <a:t>Forte Digital Oslo</a:t>
            </a:r>
            <a:endParaRPr lang="en-US" sz="1400" b="1"/>
          </a:p>
        </p:txBody>
      </p:sp>
      <p:sp>
        <p:nvSpPr>
          <p:cNvPr id="17" name="pole tekstowe 16"/>
          <p:cNvSpPr txBox="1"/>
          <p:nvPr/>
        </p:nvSpPr>
        <p:spPr>
          <a:xfrm>
            <a:off x="9525000" y="6327775"/>
            <a:ext cx="121539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smtClean="0"/>
              <a:t>© A. Blandzi 2023</a:t>
            </a:r>
            <a:endParaRPr lang="en-US" sz="1100"/>
          </a:p>
        </p:txBody>
      </p:sp>
      <p:sp>
        <p:nvSpPr>
          <p:cNvPr id="21" name="pole tekstowe 20"/>
          <p:cNvSpPr txBox="1"/>
          <p:nvPr/>
        </p:nvSpPr>
        <p:spPr>
          <a:xfrm>
            <a:off x="685800" y="5184775"/>
            <a:ext cx="2438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b="1" smtClean="0"/>
              <a:t>Sugerowane obiekty – strona  z kryteriami wyboru obiektów</a:t>
            </a:r>
            <a:endParaRPr lang="en-US" sz="1400" b="1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0" y="384175"/>
            <a:ext cx="4514850" cy="603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10600" y="231776"/>
            <a:ext cx="3406432" cy="5429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800" y="4270375"/>
            <a:ext cx="70485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rostokąt 17"/>
          <p:cNvSpPr/>
          <p:nvPr/>
        </p:nvSpPr>
        <p:spPr>
          <a:xfrm>
            <a:off x="0" y="0"/>
            <a:ext cx="12192000" cy="686435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307975"/>
            <a:ext cx="32766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pole tekstowe 12"/>
          <p:cNvSpPr txBox="1"/>
          <p:nvPr/>
        </p:nvSpPr>
        <p:spPr>
          <a:xfrm>
            <a:off x="381000" y="1679575"/>
            <a:ext cx="3276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00" smtClean="0"/>
              <a:t>projekt nr </a:t>
            </a:r>
            <a:r>
              <a:rPr lang="pl-PL" sz="1100" b="1" smtClean="0"/>
              <a:t>NORW.19.01.04-14-0016/20 </a:t>
            </a:r>
            <a:r>
              <a:rPr lang="pl-PL" sz="1100" smtClean="0"/>
              <a:t>pn. </a:t>
            </a:r>
            <a:r>
              <a:rPr lang="pl-PL" sz="1100" b="1" smtClean="0"/>
              <a:t>„ Baza danych i platforma rezerwacyjna ośrodków na terenie Polski dla osób z ograniczeniem mobilności” , </a:t>
            </a:r>
            <a:r>
              <a:rPr lang="pl-PL" sz="1100" smtClean="0"/>
              <a:t>w ramach Programu „Rozwój przedsiębiorczości i Innowacje”, Norweski Mechanizm Finansowy 2014-2020, schemat NORW.19.01.04 Schemat małych grantów dla przedsiębiorczych kobiet - Small Grants Schemes for female enterprises.</a:t>
            </a:r>
          </a:p>
        </p:txBody>
      </p:sp>
      <p:sp>
        <p:nvSpPr>
          <p:cNvPr id="16" name="pole tekstowe 15"/>
          <p:cNvSpPr txBox="1"/>
          <p:nvPr/>
        </p:nvSpPr>
        <p:spPr>
          <a:xfrm>
            <a:off x="304800" y="3203575"/>
            <a:ext cx="3810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b="1" smtClean="0"/>
              <a:t>Tworzenie aplikacji bookingowej  </a:t>
            </a:r>
          </a:p>
          <a:p>
            <a:pPr algn="ctr"/>
            <a:r>
              <a:rPr lang="pl-PL" sz="1400" b="1" smtClean="0"/>
              <a:t>obiektów noclegowych .</a:t>
            </a:r>
          </a:p>
          <a:p>
            <a:pPr algn="ctr"/>
            <a:r>
              <a:rPr lang="pl-PL" sz="1400" b="1" smtClean="0"/>
              <a:t>Partner norweski firma </a:t>
            </a:r>
          </a:p>
          <a:p>
            <a:pPr algn="ctr"/>
            <a:r>
              <a:rPr lang="pl-PL" sz="1400" b="1" smtClean="0"/>
              <a:t>Forte Digital Oslo</a:t>
            </a:r>
            <a:endParaRPr lang="en-US" sz="1400" b="1"/>
          </a:p>
        </p:txBody>
      </p:sp>
      <p:sp>
        <p:nvSpPr>
          <p:cNvPr id="17" name="pole tekstowe 16"/>
          <p:cNvSpPr txBox="1"/>
          <p:nvPr/>
        </p:nvSpPr>
        <p:spPr>
          <a:xfrm>
            <a:off x="9525000" y="6327775"/>
            <a:ext cx="121539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smtClean="0"/>
              <a:t>© A. Blandzi 2023</a:t>
            </a:r>
            <a:endParaRPr lang="en-US" sz="1100"/>
          </a:p>
        </p:txBody>
      </p:sp>
      <p:sp>
        <p:nvSpPr>
          <p:cNvPr id="21" name="pole tekstowe 20"/>
          <p:cNvSpPr txBox="1"/>
          <p:nvPr/>
        </p:nvSpPr>
        <p:spPr>
          <a:xfrm>
            <a:off x="685800" y="5184775"/>
            <a:ext cx="213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b="1" smtClean="0"/>
              <a:t>Rezerwacja wybranego  obiektu, opis udogodnień</a:t>
            </a:r>
            <a:endParaRPr lang="en-US" sz="1400" b="1"/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4270375"/>
            <a:ext cx="70485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38600" y="307975"/>
            <a:ext cx="7519245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8200" y="3965575"/>
            <a:ext cx="4169954" cy="2673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4F5252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3664</TotalTime>
  <Words>1567</Words>
  <Application>Microsoft Office PowerPoint</Application>
  <PresentationFormat>Niestandardowy</PresentationFormat>
  <Paragraphs>162</Paragraphs>
  <Slides>19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19</vt:i4>
      </vt:variant>
    </vt:vector>
  </HeadingPairs>
  <TitlesOfParts>
    <vt:vector size="20" baseType="lpstr">
      <vt:lpstr>Office Theme</vt:lpstr>
      <vt:lpstr>Slajd 1</vt:lpstr>
      <vt:lpstr>Slajd 2</vt:lpstr>
      <vt:lpstr>Slajd 3</vt:lpstr>
      <vt:lpstr>Slajd 4</vt:lpstr>
      <vt:lpstr>Slajd 5</vt:lpstr>
      <vt:lpstr>Slajd 6</vt:lpstr>
      <vt:lpstr>Slajd 7</vt:lpstr>
      <vt:lpstr>Slajd 8</vt:lpstr>
      <vt:lpstr>Slajd 9</vt:lpstr>
      <vt:lpstr>Slajd 10</vt:lpstr>
      <vt:lpstr>Slajd 11</vt:lpstr>
      <vt:lpstr>Slajd 12</vt:lpstr>
      <vt:lpstr>Slajd 13</vt:lpstr>
      <vt:lpstr>Slajd 14</vt:lpstr>
      <vt:lpstr>Slajd 15</vt:lpstr>
      <vt:lpstr>Slajd 16</vt:lpstr>
      <vt:lpstr>Slajd 17</vt:lpstr>
      <vt:lpstr>Slajd 18</vt:lpstr>
      <vt:lpstr>Slajd 19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POLEN 2017</dc:title>
  <dc:subject>Q4</dc:subject>
  <dc:creator>Agnieszka Blandzi</dc:creator>
  <cp:lastModifiedBy>User</cp:lastModifiedBy>
  <cp:revision>136</cp:revision>
  <dcterms:created xsi:type="dcterms:W3CDTF">2017-12-17T14:59:35Z</dcterms:created>
  <dcterms:modified xsi:type="dcterms:W3CDTF">2023-10-01T17:12:25Z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2017-10-05T00:00:00Z</vt:filetime>
  </property>
  <property fmtid="{D5CDD505-2E9C-101B-9397-08002B2CF9AE}" pid="3" name="Creator">
    <vt:lpwstr>Microsoft® PowerPoint® 2013</vt:lpwstr>
  </property>
  <property fmtid="{D5CDD505-2E9C-101B-9397-08002B2CF9AE}" pid="4" name="LastSaved">
    <vt:filetime>2017-12-17T00:00:00Z</vt:filetime>
  </property>
</Properties>
</file>